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</p:sldMasterIdLst>
  <p:notesMasterIdLst>
    <p:notesMasterId r:id="rId42"/>
  </p:notesMasterIdLst>
  <p:sldIdLst>
    <p:sldId id="257" r:id="rId6"/>
    <p:sldId id="313" r:id="rId7"/>
    <p:sldId id="347" r:id="rId8"/>
    <p:sldId id="348" r:id="rId9"/>
    <p:sldId id="315" r:id="rId10"/>
    <p:sldId id="314" r:id="rId11"/>
    <p:sldId id="316" r:id="rId12"/>
    <p:sldId id="317" r:id="rId13"/>
    <p:sldId id="320" r:id="rId14"/>
    <p:sldId id="321" r:id="rId15"/>
    <p:sldId id="318" r:id="rId16"/>
    <p:sldId id="319" r:id="rId17"/>
    <p:sldId id="322" r:id="rId18"/>
    <p:sldId id="323" r:id="rId19"/>
    <p:sldId id="324" r:id="rId20"/>
    <p:sldId id="327" r:id="rId21"/>
    <p:sldId id="328" r:id="rId22"/>
    <p:sldId id="329" r:id="rId23"/>
    <p:sldId id="331" r:id="rId24"/>
    <p:sldId id="332" r:id="rId25"/>
    <p:sldId id="333" r:id="rId26"/>
    <p:sldId id="334" r:id="rId27"/>
    <p:sldId id="335" r:id="rId28"/>
    <p:sldId id="336" r:id="rId29"/>
    <p:sldId id="325" r:id="rId30"/>
    <p:sldId id="326" r:id="rId31"/>
    <p:sldId id="330" r:id="rId32"/>
    <p:sldId id="337" r:id="rId33"/>
    <p:sldId id="338" r:id="rId34"/>
    <p:sldId id="339" r:id="rId35"/>
    <p:sldId id="342" r:id="rId36"/>
    <p:sldId id="343" r:id="rId37"/>
    <p:sldId id="340" r:id="rId38"/>
    <p:sldId id="344" r:id="rId39"/>
    <p:sldId id="345" r:id="rId40"/>
    <p:sldId id="346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95" autoAdjust="0"/>
  </p:normalViewPr>
  <p:slideViewPr>
    <p:cSldViewPr>
      <p:cViewPr>
        <p:scale>
          <a:sx n="100" d="100"/>
          <a:sy n="100" d="100"/>
        </p:scale>
        <p:origin x="-1896" y="-27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E3BC4-71A2-4F72-BCDF-006EB36F38F2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E47FF-5CCF-4D3E-9283-7EACBB7E5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67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A9EFC64-F5DB-4C60-BEAF-8C3D1F280CDD}" type="slidenum">
              <a:rPr lang="en-US" altLang="en-US">
                <a:solidFill>
                  <a:srgbClr val="000000"/>
                </a:solidFill>
              </a:rPr>
              <a:pPr eaLnBrk="1" hangingPunct="1"/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81A594F-11AA-4EF9-9938-E3C07ED7E634}" type="slidenum">
              <a:rPr lang="en-US" altLang="en-US">
                <a:solidFill>
                  <a:srgbClr val="000000"/>
                </a:solidFill>
              </a:rPr>
              <a:pPr eaLnBrk="1" hangingPunct="1"/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47FF-5CCF-4D3E-9283-7EACBB7E548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64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42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7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01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EAA08-D463-4870-8FFC-0F713628A07D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025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CF889-2FDE-45D0-B206-D5EEF18D6482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9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CF889-2FDE-45D0-B206-D5EEF18D6482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9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CF889-2FDE-45D0-B206-D5EEF18D6482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56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45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52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47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5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53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5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fullsize-B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0"/>
            <a:ext cx="551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5438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7010400" cy="422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83D110-48E4-4D58-93E5-5FAAE29FDEB2}" type="slidenum">
              <a:rPr lang="en-US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fullsize-B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0"/>
            <a:ext cx="551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5438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7010400" cy="422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83D110-48E4-4D58-93E5-5FAAE29FDEB2}" type="slidenum">
              <a:rPr lang="en-US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fullsize-B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0"/>
            <a:ext cx="551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5438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7010400" cy="422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83D110-48E4-4D58-93E5-5FAAE29FDEB2}" type="slidenum">
              <a:rPr lang="en-US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fullsize-B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0"/>
            <a:ext cx="551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5438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7010400" cy="422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83D110-48E4-4D58-93E5-5FAAE29FDEB2}" type="slidenum">
              <a:rPr lang="en-US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ggy@sustc.edu.c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5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Image result for dynamical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52" y="4255713"/>
            <a:ext cx="9160052" cy="260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488315" y="-228600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zh-CN" altLang="en-US" sz="6600" kern="0" dirty="0" smtClean="0">
                <a:solidFill>
                  <a:schemeClr val="hlink"/>
                </a:solidFill>
                <a:ea typeface="宋体" pitchFamily="2" charset="-122"/>
              </a:rPr>
              <a:t>生物动力系统模拟</a:t>
            </a:r>
            <a:endParaRPr lang="en-US" altLang="zh-CN" sz="6600" kern="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07474" y="3424716"/>
            <a:ext cx="1960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/>
            <a:r>
              <a:rPr lang="zh-CN" altLang="en-US" sz="1600" dirty="0">
                <a:ea typeface="宋体" pitchFamily="2" charset="-122"/>
                <a:cs typeface="Times New Roman" pitchFamily="18" charset="0"/>
                <a:hlinkClick r:id="rId3"/>
              </a:rPr>
              <a:t>王冠</a:t>
            </a:r>
            <a:r>
              <a:rPr lang="zh-CN" altLang="en-US" sz="1600" dirty="0" smtClean="0">
                <a:ea typeface="宋体" pitchFamily="2" charset="-122"/>
                <a:cs typeface="Times New Roman" pitchFamily="18" charset="0"/>
                <a:hlinkClick r:id="rId3"/>
              </a:rPr>
              <a:t>宇  </a:t>
            </a:r>
            <a:r>
              <a:rPr lang="en-US" altLang="zh-CN" sz="1600" dirty="0">
                <a:ea typeface="宋体" pitchFamily="2" charset="-122"/>
                <a:cs typeface="Times New Roman" pitchFamily="18" charset="0"/>
              </a:rPr>
              <a:t>18665955633</a:t>
            </a:r>
          </a:p>
          <a:p>
            <a:pPr algn="ctr"/>
            <a:r>
              <a:rPr lang="en-US" altLang="zh-CN" sz="1600" dirty="0" smtClean="0">
                <a:ea typeface="宋体" pitchFamily="2" charset="-122"/>
                <a:cs typeface="Times New Roman" pitchFamily="18" charset="0"/>
                <a:hlinkClick r:id="rId3"/>
              </a:rPr>
              <a:t>wanggy@sustc.edu.cn</a:t>
            </a:r>
            <a:endParaRPr lang="en-US" altLang="zh-CN" sz="1600" dirty="0">
              <a:ea typeface="宋体" pitchFamily="2" charset="-122"/>
              <a:cs typeface="Times New Roman" pitchFamily="18" charset="0"/>
            </a:endParaRPr>
          </a:p>
          <a:p>
            <a:pPr algn="ctr"/>
            <a:r>
              <a:rPr lang="en-US" altLang="zh-CN" sz="1600" dirty="0">
                <a:ea typeface="宋体" pitchFamily="2" charset="-122"/>
                <a:cs typeface="Times New Roman" pitchFamily="18" charset="0"/>
              </a:rPr>
              <a:t> </a:t>
            </a:r>
            <a:endParaRPr lang="en-US" altLang="zh-CN" sz="1600" dirty="0" smtClean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9" name="Picture 2" descr="http://bio.sustc.edu.cn/images/shizi/fujiaoshou_08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60519"/>
            <a:ext cx="28289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562752" y="2062212"/>
            <a:ext cx="27831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800" dirty="0">
                <a:ea typeface="宋体" pitchFamily="2" charset="-122"/>
              </a:rPr>
              <a:t>韦添元（助教</a:t>
            </a:r>
            <a:r>
              <a:rPr lang="zh-CN" altLang="en-US" sz="1800" dirty="0" smtClean="0">
                <a:ea typeface="宋体" pitchFamily="2" charset="-122"/>
              </a:rPr>
              <a:t>）</a:t>
            </a:r>
            <a:r>
              <a:rPr lang="en-US" altLang="zh-CN" sz="1800" dirty="0">
                <a:ea typeface="宋体" pitchFamily="2" charset="-122"/>
              </a:rPr>
              <a:t>15811823840</a:t>
            </a:r>
            <a:r>
              <a:rPr lang="zh-CN" altLang="en-US" sz="1800" dirty="0" smtClean="0">
                <a:ea typeface="宋体" pitchFamily="2" charset="-122"/>
              </a:rPr>
              <a:t> </a:t>
            </a: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562752" y="2590800"/>
            <a:ext cx="32585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宋体" pitchFamily="2" charset="-122"/>
              </a:rPr>
              <a:t>11849117@mail.sustc.edu.cn </a:t>
            </a:r>
            <a:endParaRPr lang="zh-CN" altLang="en-US" sz="18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79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914400" y="1340768"/>
            <a:ext cx="32004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altLang="en-US" sz="1800" b="1"/>
              <a:t>Covalent and noncovalent bond energies. </a:t>
            </a:r>
            <a:r>
              <a:rPr lang="en-US" altLang="en-US" sz="1800"/>
              <a:t>Energies</a:t>
            </a:r>
          </a:p>
          <a:p>
            <a:pPr eaLnBrk="1" hangingPunct="1"/>
            <a:r>
              <a:rPr lang="en-US" altLang="en-US" sz="1800"/>
              <a:t>typical of noncovalent bonds (0.5–20 kJ/mol; red text)</a:t>
            </a:r>
          </a:p>
          <a:p>
            <a:pPr eaLnBrk="1" hangingPunct="1"/>
            <a:r>
              <a:rPr lang="en-US" altLang="en-US" sz="1800"/>
              <a:t>are about one to two orders of magnitude weaker than</a:t>
            </a:r>
          </a:p>
          <a:p>
            <a:pPr eaLnBrk="1" hangingPunct="1"/>
            <a:r>
              <a:rPr lang="en-US" altLang="en-US" sz="1800"/>
              <a:t>energies of the covalent bonds commonly found in</a:t>
            </a:r>
          </a:p>
          <a:p>
            <a:pPr eaLnBrk="1" hangingPunct="1"/>
            <a:r>
              <a:rPr lang="en-US" altLang="en-US" sz="1800"/>
              <a:t>biochemical compounds (150–600 kJ/mol; blue text).</a:t>
            </a:r>
          </a:p>
          <a:p>
            <a:pPr eaLnBrk="1" hangingPunct="1"/>
            <a:r>
              <a:rPr lang="en-US" altLang="en-US" sz="1800"/>
              <a:t>The energies available from thermal motion, ATP</a:t>
            </a:r>
          </a:p>
          <a:p>
            <a:pPr eaLnBrk="1" hangingPunct="1"/>
            <a:r>
              <a:rPr lang="en-US" altLang="en-US" sz="1800"/>
              <a:t>hydrolysis, red light, and aerobic glucose metabolism</a:t>
            </a:r>
          </a:p>
          <a:p>
            <a:pPr eaLnBrk="1" hangingPunct="1"/>
            <a:r>
              <a:rPr lang="en-US" altLang="en-US" sz="1800"/>
              <a:t>are also shown as reference points</a:t>
            </a: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78768"/>
            <a:ext cx="35147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0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332656"/>
            <a:ext cx="379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Covalent Interactions</a:t>
            </a:r>
            <a:endParaRPr lang="en-US" sz="32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67722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20" y="1628800"/>
            <a:ext cx="2695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476" y="1615957"/>
            <a:ext cx="28860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94" y="2007981"/>
            <a:ext cx="746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20" y="2415737"/>
            <a:ext cx="36385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/>
          <p:nvPr/>
        </p:nvSpPr>
        <p:spPr>
          <a:xfrm>
            <a:off x="2952556" y="446693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3104956" y="461933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/>
          <p:cNvSpPr/>
          <p:nvPr/>
        </p:nvSpPr>
        <p:spPr>
          <a:xfrm>
            <a:off x="3257356" y="477173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椭圆 11"/>
          <p:cNvSpPr/>
          <p:nvPr/>
        </p:nvSpPr>
        <p:spPr>
          <a:xfrm>
            <a:off x="2960940" y="4854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/>
          <p:cNvSpPr/>
          <p:nvPr/>
        </p:nvSpPr>
        <p:spPr>
          <a:xfrm>
            <a:off x="3383738" y="446693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/>
          <p:cNvSpPr/>
          <p:nvPr/>
        </p:nvSpPr>
        <p:spPr>
          <a:xfrm>
            <a:off x="3499935" y="4710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265740" y="504299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2816924" y="469972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3520483" y="4998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2962851" y="511500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下箭头 3"/>
          <p:cNvSpPr/>
          <p:nvPr/>
        </p:nvSpPr>
        <p:spPr>
          <a:xfrm rot="5400000">
            <a:off x="1998082" y="4477773"/>
            <a:ext cx="288032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下箭头 4"/>
          <p:cNvSpPr/>
          <p:nvPr/>
        </p:nvSpPr>
        <p:spPr>
          <a:xfrm rot="10800000">
            <a:off x="3034859" y="3205199"/>
            <a:ext cx="389410" cy="866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下箭头 5"/>
          <p:cNvSpPr/>
          <p:nvPr/>
        </p:nvSpPr>
        <p:spPr>
          <a:xfrm rot="18351876">
            <a:off x="4205846" y="5237819"/>
            <a:ext cx="402678" cy="889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874" y="116632"/>
            <a:ext cx="379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Covalent Interactions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68963" y="925356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Bond stretching</a:t>
            </a:r>
            <a:endParaRPr lang="en-US" b="1" dirty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79512" y="1539809"/>
            <a:ext cx="8686800" cy="289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5894512" y="1603309"/>
            <a:ext cx="2895600" cy="2755900"/>
            <a:chOff x="3744" y="472"/>
            <a:chExt cx="1824" cy="1736"/>
          </a:xfrm>
        </p:grpSpPr>
        <p:pic>
          <p:nvPicPr>
            <p:cNvPr id="14" name="Picture 12" descr="potential_torsi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472"/>
              <a:ext cx="1824" cy="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3" descr="mmenergyfunction_pres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" y="1920"/>
              <a:ext cx="1326" cy="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224" y="864"/>
              <a:ext cx="192" cy="19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416" y="672"/>
              <a:ext cx="192" cy="19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4944" y="720"/>
              <a:ext cx="192" cy="19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5136" y="528"/>
              <a:ext cx="192" cy="19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18"/>
            <p:cNvCxnSpPr>
              <a:cxnSpLocks noChangeShapeType="1"/>
              <a:stCxn id="16" idx="7"/>
              <a:endCxn id="17" idx="3"/>
            </p:cNvCxnSpPr>
            <p:nvPr/>
          </p:nvCxnSpPr>
          <p:spPr bwMode="auto">
            <a:xfrm flipV="1">
              <a:off x="4388" y="836"/>
              <a:ext cx="56" cy="5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19"/>
            <p:cNvCxnSpPr>
              <a:cxnSpLocks noChangeShapeType="1"/>
              <a:stCxn id="17" idx="6"/>
              <a:endCxn id="18" idx="2"/>
            </p:cNvCxnSpPr>
            <p:nvPr/>
          </p:nvCxnSpPr>
          <p:spPr bwMode="auto">
            <a:xfrm>
              <a:off x="4608" y="768"/>
              <a:ext cx="336" cy="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0"/>
            <p:cNvCxnSpPr>
              <a:cxnSpLocks noChangeShapeType="1"/>
              <a:stCxn id="18" idx="7"/>
              <a:endCxn id="19" idx="3"/>
            </p:cNvCxnSpPr>
            <p:nvPr/>
          </p:nvCxnSpPr>
          <p:spPr bwMode="auto">
            <a:xfrm flipV="1">
              <a:off x="5108" y="692"/>
              <a:ext cx="56" cy="5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752" y="576"/>
              <a:ext cx="144" cy="38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4" name="AutoShape 22"/>
            <p:cNvCxnSpPr>
              <a:cxnSpLocks noChangeShapeType="1"/>
            </p:cNvCxnSpPr>
            <p:nvPr/>
          </p:nvCxnSpPr>
          <p:spPr bwMode="auto">
            <a:xfrm>
              <a:off x="4752" y="738"/>
              <a:ext cx="0" cy="4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23"/>
            <p:cNvCxnSpPr>
              <a:cxnSpLocks noChangeShapeType="1"/>
            </p:cNvCxnSpPr>
            <p:nvPr/>
          </p:nvCxnSpPr>
          <p:spPr bwMode="auto">
            <a:xfrm flipV="1">
              <a:off x="4752" y="768"/>
              <a:ext cx="0" cy="4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4608" y="576"/>
              <a:ext cx="16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latin typeface="Symbol" pitchFamily="18" charset="2"/>
                </a:rPr>
                <a:t>f</a:t>
              </a:r>
              <a:endParaRPr lang="en-US" altLang="en-US"/>
            </a:p>
          </p:txBody>
        </p:sp>
      </p:grp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3075112" y="1600134"/>
            <a:ext cx="2895600" cy="2759075"/>
            <a:chOff x="1968" y="470"/>
            <a:chExt cx="1824" cy="1738"/>
          </a:xfrm>
        </p:grpSpPr>
        <p:pic>
          <p:nvPicPr>
            <p:cNvPr id="28" name="Picture 26" descr="potential_ang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470"/>
              <a:ext cx="1824" cy="1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7" descr="mmenergyfunction_pres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1920"/>
              <a:ext cx="870" cy="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2496" y="624"/>
              <a:ext cx="192" cy="19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3072" y="624"/>
              <a:ext cx="192" cy="19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2784" y="912"/>
              <a:ext cx="192" cy="19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592" y="720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2880" y="720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" name="Group 33"/>
            <p:cNvGrpSpPr>
              <a:grpSpLocks/>
            </p:cNvGrpSpPr>
            <p:nvPr/>
          </p:nvGrpSpPr>
          <p:grpSpPr bwMode="auto">
            <a:xfrm>
              <a:off x="2736" y="816"/>
              <a:ext cx="288" cy="48"/>
              <a:chOff x="1680" y="1776"/>
              <a:chExt cx="384" cy="48"/>
            </a:xfrm>
          </p:grpSpPr>
          <p:sp>
            <p:nvSpPr>
              <p:cNvPr id="37" name="Line 34"/>
              <p:cNvSpPr>
                <a:spLocks noChangeShapeType="1"/>
              </p:cNvSpPr>
              <p:nvPr/>
            </p:nvSpPr>
            <p:spPr bwMode="auto">
              <a:xfrm flipH="1">
                <a:off x="1680" y="1776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35"/>
              <p:cNvSpPr>
                <a:spLocks noChangeShapeType="1"/>
              </p:cNvSpPr>
              <p:nvPr/>
            </p:nvSpPr>
            <p:spPr bwMode="auto">
              <a:xfrm>
                <a:off x="2016" y="1776"/>
                <a:ext cx="48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9" name="AutoShape 36"/>
              <p:cNvCxnSpPr>
                <a:cxnSpLocks noChangeShapeType="1"/>
                <a:stCxn id="37" idx="0"/>
                <a:endCxn id="38" idx="0"/>
              </p:cNvCxnSpPr>
              <p:nvPr/>
            </p:nvCxnSpPr>
            <p:spPr bwMode="auto">
              <a:xfrm rot="5400000" flipV="1">
                <a:off x="1871" y="1633"/>
                <a:ext cx="1" cy="288"/>
              </a:xfrm>
              <a:prstGeom prst="curvedConnector3">
                <a:avLst>
                  <a:gd name="adj1" fmla="val -9100005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6" name="Text Box 37"/>
            <p:cNvSpPr txBox="1">
              <a:spLocks noChangeArrowheads="1"/>
            </p:cNvSpPr>
            <p:nvPr/>
          </p:nvSpPr>
          <p:spPr bwMode="auto">
            <a:xfrm>
              <a:off x="2799" y="719"/>
              <a:ext cx="16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latin typeface="Symbol" pitchFamily="18" charset="2"/>
                </a:rPr>
                <a:t>q</a:t>
              </a:r>
              <a:endParaRPr lang="en-US" altLang="en-US"/>
            </a:p>
          </p:txBody>
        </p:sp>
      </p:grpSp>
      <p:grpSp>
        <p:nvGrpSpPr>
          <p:cNvPr id="40" name="Group 38"/>
          <p:cNvGrpSpPr>
            <a:grpSpLocks/>
          </p:cNvGrpSpPr>
          <p:nvPr/>
        </p:nvGrpSpPr>
        <p:grpSpPr bwMode="auto">
          <a:xfrm>
            <a:off x="255712" y="1616009"/>
            <a:ext cx="2914650" cy="2773363"/>
            <a:chOff x="144" y="461"/>
            <a:chExt cx="1836" cy="1747"/>
          </a:xfrm>
        </p:grpSpPr>
        <p:pic>
          <p:nvPicPr>
            <p:cNvPr id="41" name="Picture 39" descr="potential_bon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461"/>
              <a:ext cx="1836" cy="1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0" descr="mmenergyfunction_pres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" y="1872"/>
              <a:ext cx="804" cy="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Oval 41"/>
            <p:cNvSpPr>
              <a:spLocks noChangeArrowheads="1"/>
            </p:cNvSpPr>
            <p:nvPr/>
          </p:nvSpPr>
          <p:spPr bwMode="auto">
            <a:xfrm>
              <a:off x="720" y="720"/>
              <a:ext cx="192" cy="19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1200" y="720"/>
              <a:ext cx="192" cy="19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912" y="81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912" y="96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45"/>
            <p:cNvSpPr txBox="1">
              <a:spLocks noChangeArrowheads="1"/>
            </p:cNvSpPr>
            <p:nvPr/>
          </p:nvSpPr>
          <p:spPr bwMode="auto">
            <a:xfrm>
              <a:off x="998" y="933"/>
              <a:ext cx="13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>
                  <a:latin typeface="Arial" charset="0"/>
                </a:rPr>
                <a:t>l</a:t>
              </a:r>
              <a:endParaRPr lang="en-US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761400" y="975159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Angle bending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065075" y="955293"/>
            <a:ext cx="85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torsion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42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1524000" y="1752600"/>
            <a:ext cx="63246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1800"/>
              <a:t>All noncovalent interactions are </a:t>
            </a:r>
            <a:r>
              <a:rPr lang="en-US" altLang="en-US" sz="1800" b="1" i="1"/>
              <a:t>electrostatic</a:t>
            </a:r>
            <a:r>
              <a:rPr lang="en-US" altLang="en-US" sz="1800"/>
              <a:t> in nature.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/>
          </a:p>
          <a:p>
            <a:pPr eaLnBrk="1" hangingPunct="1">
              <a:buFont typeface="Arial" charset="0"/>
              <a:buChar char="•"/>
            </a:pPr>
            <a:r>
              <a:rPr lang="en-US" altLang="en-US" sz="1800"/>
              <a:t>The simplest electrostatic interactions are those between a pair of charged particles, called a </a:t>
            </a:r>
            <a:r>
              <a:rPr lang="en-US" altLang="en-US" sz="1800" b="1" i="1"/>
              <a:t>salt bridge</a:t>
            </a:r>
            <a:r>
              <a:rPr lang="en-US" altLang="en-US" sz="1800"/>
              <a:t>.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/>
          </a:p>
          <a:p>
            <a:pPr eaLnBrk="1" hangingPunct="1">
              <a:buFont typeface="Arial" charset="0"/>
              <a:buChar char="•"/>
            </a:pPr>
            <a:r>
              <a:rPr lang="en-US" altLang="en-US" sz="1800"/>
              <a:t>The attraction of the oppositely charged ions is governed by </a:t>
            </a:r>
            <a:r>
              <a:rPr lang="en-US" altLang="en-US" sz="1800" b="1" i="1"/>
              <a:t>Coulomb’s Law</a:t>
            </a:r>
            <a:r>
              <a:rPr lang="en-US" altLang="en-US" sz="1800"/>
              <a:t>:</a:t>
            </a: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962400"/>
            <a:ext cx="15160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603" y="188640"/>
            <a:ext cx="446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Noncovalent Interactions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4505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8720"/>
            <a:ext cx="5718175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46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06765"/>
            <a:ext cx="78168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27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43769" y="-99392"/>
            <a:ext cx="7620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en-US" sz="3200" b="1" dirty="0" smtClean="0">
                <a:ea typeface="ＭＳ Ｐゴシック" pitchFamily="1" charset="-128"/>
              </a:rPr>
              <a:t>The Role of Water in Biological Processes</a:t>
            </a:r>
            <a:endParaRPr lang="en-US" altLang="en-US" sz="3200" b="1" dirty="0" smtClean="0">
              <a:ea typeface="ＭＳ Ｐゴシック" pitchFamily="1" charset="-128"/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86996" y="481815"/>
            <a:ext cx="3505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altLang="en-US" sz="1800" b="1" dirty="0"/>
              <a:t>Hydrogen-bond donors and acceptors in water. </a:t>
            </a:r>
            <a:r>
              <a:rPr lang="en-US" altLang="en-US" sz="1800" dirty="0"/>
              <a:t>The two </a:t>
            </a:r>
            <a:r>
              <a:rPr lang="en-US" altLang="en-US" sz="1800" dirty="0" err="1"/>
              <a:t>nonbonded</a:t>
            </a:r>
            <a:r>
              <a:rPr lang="en-US" altLang="en-US" sz="1800" dirty="0"/>
              <a:t> electron pairs on O act as H-bond acceptors and the two O-H bonds act as H-bond donors</a:t>
            </a:r>
            <a:r>
              <a:rPr lang="en-US" altLang="en-US" sz="1800" dirty="0" smtClean="0"/>
              <a:t>.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en-US" altLang="en-US" sz="1800" dirty="0"/>
              <a:t>The angle between the two O-H bonds is 104.5; thus, water has a </a:t>
            </a:r>
            <a:r>
              <a:rPr lang="en-US" altLang="en-US" sz="1800" b="1" i="1" dirty="0"/>
              <a:t>net dipole moment</a:t>
            </a:r>
            <a:r>
              <a:rPr lang="en-US" altLang="en-US" sz="1800" dirty="0"/>
              <a:t>.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1" y="3335281"/>
            <a:ext cx="3328075" cy="34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s://upload.wikimedia.org/wikipedia/commons/thumb/c/c6/3D_model_hydrogen_bonds_in_water.svg/400px-3D_model_hydrogen_bonds_in_water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24" y="980728"/>
            <a:ext cx="4744692" cy="470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66800" y="609600"/>
            <a:ext cx="7620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en-US" b="1" dirty="0" smtClean="0">
                <a:ea typeface="ＭＳ Ｐゴシック" pitchFamily="1" charset="-128"/>
              </a:rPr>
              <a:t>The Role of Water in Biological Processes</a:t>
            </a:r>
            <a:endParaRPr lang="en-US" altLang="en-US" b="1" dirty="0" smtClean="0">
              <a:ea typeface="ＭＳ Ｐゴシック" pitchFamily="1" charset="-128"/>
            </a:endParaRPr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2819400" y="5930280"/>
            <a:ext cx="388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altLang="en-US" sz="1800" b="1"/>
              <a:t>A skeletal model of the ice lattice.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48880"/>
            <a:ext cx="3200400" cy="319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66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>
            <a:spLocks noChangeArrowheads="1"/>
          </p:cNvSpPr>
          <p:nvPr/>
        </p:nvSpPr>
        <p:spPr bwMode="auto">
          <a:xfrm>
            <a:off x="228600" y="1779588"/>
            <a:ext cx="41148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altLang="en-US" sz="1800" b="1"/>
              <a:t>The structure of liquid water. </a:t>
            </a:r>
          </a:p>
          <a:p>
            <a:pPr eaLnBrk="1" hangingPunct="1"/>
            <a:r>
              <a:rPr lang="en-US" altLang="en-US" sz="1800"/>
              <a:t>When ice melts, the regular tetrahedral lattice is broken, but substantial portions of it remain, especially at low temperatures.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In liquid water, flickering clusters of molecules are held together by hydrogen bonds that continually</a:t>
            </a:r>
          </a:p>
          <a:p>
            <a:pPr eaLnBrk="1" hangingPunct="1"/>
            <a:r>
              <a:rPr lang="en-US" altLang="en-US" sz="1800"/>
              <a:t>break and re-form. 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In this schematic “motion picture,”</a:t>
            </a:r>
          </a:p>
          <a:p>
            <a:pPr eaLnBrk="1" hangingPunct="1"/>
            <a:r>
              <a:rPr lang="en-US" altLang="en-US" sz="1800"/>
              <a:t>successive frames represent changes occurring in picoseconds (10</a:t>
            </a:r>
            <a:r>
              <a:rPr lang="en-US" altLang="en-US" sz="1800" b="1" baseline="30000"/>
              <a:t>-12 </a:t>
            </a:r>
            <a:r>
              <a:rPr lang="en-US" altLang="en-US" sz="1800" b="1"/>
              <a:t>s).</a:t>
            </a:r>
            <a:endParaRPr lang="en-US" altLang="en-US" sz="1800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685800"/>
            <a:ext cx="1968500" cy="572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68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66800" y="609600"/>
            <a:ext cx="7620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en-US" b="1" smtClean="0">
                <a:ea typeface="ＭＳ Ｐゴシック" pitchFamily="1" charset="-128"/>
              </a:rPr>
              <a:t>The Role of Water in Biological Processes</a:t>
            </a:r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1295400" y="2348880"/>
            <a:ext cx="7162800" cy="256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altLang="en-US" sz="1800" dirty="0"/>
              <a:t>Water serves as the universal intracellular and extracellular medium, thanks primarily to two properties:</a:t>
            </a:r>
          </a:p>
          <a:p>
            <a:pPr eaLnBrk="1" hangingPunct="1"/>
            <a:endParaRPr lang="en-US" altLang="en-US" sz="1800" dirty="0"/>
          </a:p>
          <a:p>
            <a:pPr lvl="1" eaLnBrk="1" hangingPunct="1">
              <a:buFont typeface="Arial" charset="0"/>
              <a:buChar char="•"/>
            </a:pPr>
            <a:r>
              <a:rPr lang="en-US" altLang="en-US" sz="1800" dirty="0"/>
              <a:t> ability to form </a:t>
            </a:r>
            <a:r>
              <a:rPr lang="en-US" altLang="en-US" sz="1800" b="1" i="1" dirty="0"/>
              <a:t>hydrogen bonds </a:t>
            </a:r>
          </a:p>
          <a:p>
            <a:pPr lvl="1" eaLnBrk="1" hangingPunct="1">
              <a:buFont typeface="Arial" charset="0"/>
              <a:buChar char="•"/>
            </a:pPr>
            <a:endParaRPr lang="en-US" altLang="en-US" sz="1800" dirty="0"/>
          </a:p>
          <a:p>
            <a:pPr lvl="1" eaLnBrk="1" hangingPunct="1">
              <a:buFont typeface="Arial" charset="0"/>
              <a:buChar char="•"/>
            </a:pPr>
            <a:r>
              <a:rPr lang="en-US" altLang="en-US" sz="1800" dirty="0"/>
              <a:t> </a:t>
            </a:r>
            <a:r>
              <a:rPr lang="en-US" altLang="en-US" sz="1800" b="1" i="1" dirty="0"/>
              <a:t>polar </a:t>
            </a:r>
            <a:r>
              <a:rPr lang="en-US" altLang="en-US" sz="1800" dirty="0"/>
              <a:t>character</a:t>
            </a:r>
          </a:p>
          <a:p>
            <a:pPr eaLnBrk="1" hangingPunct="1"/>
            <a:endParaRPr lang="en-US" altLang="en-US" sz="1800" dirty="0"/>
          </a:p>
          <a:p>
            <a:pPr eaLnBrk="1" hangingPunct="1"/>
            <a:r>
              <a:rPr lang="en-US" altLang="en-US" sz="1800" dirty="0"/>
              <a:t>Substances that can take advantage of these properties so as to readily dissolve in water are called </a:t>
            </a:r>
            <a:r>
              <a:rPr lang="en-US" altLang="en-US" sz="1800" b="1" i="1" dirty="0"/>
              <a:t>hydrophilic</a:t>
            </a:r>
            <a:r>
              <a:rPr lang="en-US" altLang="en-US" sz="1800" dirty="0"/>
              <a:t>, or “water loving.”</a:t>
            </a:r>
          </a:p>
        </p:txBody>
      </p:sp>
    </p:spTree>
    <p:extLst>
      <p:ext uri="{BB962C8B-B14F-4D97-AF65-F5344CB8AC3E}">
        <p14:creationId xmlns:p14="http://schemas.microsoft.com/office/powerpoint/2010/main" val="25364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full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0"/>
            <a:ext cx="55197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457200"/>
            <a:ext cx="5105400" cy="2438400"/>
          </a:xfrm>
        </p:spPr>
        <p:txBody>
          <a:bodyPr/>
          <a:lstStyle/>
          <a:p>
            <a:pPr eaLnBrk="1" hangingPunct="1"/>
            <a:r>
              <a:rPr lang="en-US" altLang="en-US" sz="5400" b="1" smtClean="0"/>
              <a:t>Molecular </a:t>
            </a:r>
            <a:br>
              <a:rPr lang="en-US" altLang="en-US" sz="5400" b="1" smtClean="0"/>
            </a:br>
            <a:r>
              <a:rPr lang="en-US" altLang="en-US" sz="5400" b="1" smtClean="0"/>
              <a:t>Dynamics </a:t>
            </a:r>
            <a:br>
              <a:rPr lang="en-US" altLang="en-US" sz="5400" b="1" smtClean="0"/>
            </a:br>
            <a:r>
              <a:rPr lang="en-US" altLang="en-US" sz="5400" b="1" smtClean="0"/>
              <a:t>Simulation</a:t>
            </a:r>
            <a:r>
              <a:rPr lang="en-US" altLang="en-US" sz="4000" smtClean="0"/>
              <a:t/>
            </a:r>
            <a:br>
              <a:rPr lang="en-US" altLang="en-US" sz="4000" smtClean="0"/>
            </a:br>
            <a:r>
              <a:rPr lang="en-US" altLang="en-US" sz="2800" i="1" smtClean="0">
                <a:solidFill>
                  <a:schemeClr val="bg1"/>
                </a:solidFill>
              </a:rPr>
              <a:t>(a brief introduction)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66800" y="188640"/>
            <a:ext cx="7620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en-US" b="1" dirty="0" smtClean="0">
                <a:ea typeface="ＭＳ Ｐゴシック" pitchFamily="1" charset="-128"/>
              </a:rPr>
              <a:t>The Role of Water in Biological Processes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6800" y="1772816"/>
            <a:ext cx="7162800" cy="42116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altLang="en-US" sz="1800" b="1" dirty="0"/>
              <a:t>Water is an excellent solvent for ionic compounds.</a:t>
            </a:r>
          </a:p>
          <a:p>
            <a:pPr eaLnBrk="1" hangingPunct="1"/>
            <a:endParaRPr lang="en-US" altLang="en-US" sz="180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The interactions of the negative ends of the water dipoles with cations and the positive ends with anions in aqueous solution cause the ions to become </a:t>
            </a:r>
            <a:r>
              <a:rPr lang="en-US" altLang="en-US" sz="1800" b="1" dirty="0"/>
              <a:t>hydrated, that is, surrounded </a:t>
            </a:r>
            <a:r>
              <a:rPr lang="en-US" altLang="en-US" sz="1800" dirty="0"/>
              <a:t>by shells of water molecules called </a:t>
            </a:r>
            <a:r>
              <a:rPr lang="en-US" altLang="en-US" sz="1800" b="1" dirty="0"/>
              <a:t>hydration shells.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 b="1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The dissolution of ionic compounds like </a:t>
            </a:r>
            <a:r>
              <a:rPr lang="en-US" altLang="en-US" sz="1800" dirty="0" err="1"/>
              <a:t>NaCl</a:t>
            </a:r>
            <a:r>
              <a:rPr lang="en-US" altLang="en-US" sz="1800" dirty="0"/>
              <a:t> in water can be</a:t>
            </a:r>
          </a:p>
          <a:p>
            <a:pPr eaLnBrk="1" hangingPunct="1"/>
            <a:r>
              <a:rPr lang="en-US" altLang="en-US" sz="1800" dirty="0"/>
              <a:t>	accounted for largely by two factors.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 dirty="0"/>
          </a:p>
          <a:p>
            <a:pPr lvl="1" eaLnBrk="1" hangingPunct="1">
              <a:buFont typeface="Courier New" pitchFamily="1" charset="0"/>
              <a:buChar char="o"/>
            </a:pPr>
            <a:r>
              <a:rPr lang="en-US" altLang="en-US" sz="1800" dirty="0"/>
              <a:t>The formation of hydration shells is energetically favorable. </a:t>
            </a:r>
          </a:p>
          <a:p>
            <a:pPr lvl="1" eaLnBrk="1" hangingPunct="1">
              <a:buFont typeface="Courier New" pitchFamily="1" charset="0"/>
              <a:buChar char="o"/>
            </a:pPr>
            <a:endParaRPr lang="en-US" altLang="en-US" sz="1800" dirty="0"/>
          </a:p>
          <a:p>
            <a:pPr lvl="1" eaLnBrk="1" hangingPunct="1">
              <a:buFont typeface="Courier New" pitchFamily="1" charset="0"/>
              <a:buChar char="o"/>
            </a:pPr>
            <a:r>
              <a:rPr lang="en-US" altLang="en-US" sz="1800" dirty="0"/>
              <a:t>The high dielectric constant of water screens and decreases the electrostatic force between oppositely charged ions that would otherwise pull them back together.</a:t>
            </a:r>
          </a:p>
        </p:txBody>
      </p:sp>
    </p:spTree>
    <p:extLst>
      <p:ext uri="{BB962C8B-B14F-4D97-AF65-F5344CB8AC3E}">
        <p14:creationId xmlns:p14="http://schemas.microsoft.com/office/powerpoint/2010/main" val="243785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26878" y="116632"/>
            <a:ext cx="7620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en-US" b="1" dirty="0" smtClean="0">
                <a:ea typeface="ＭＳ Ｐゴシック" pitchFamily="1" charset="-128"/>
              </a:rPr>
              <a:t>The Role of Water in Biological Processes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97" y="914400"/>
            <a:ext cx="604996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926097" y="4419600"/>
            <a:ext cx="777240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altLang="en-US" sz="1800" b="1"/>
              <a:t>Hydration of ions in solution. </a:t>
            </a:r>
            <a:r>
              <a:rPr lang="en-US" altLang="en-US" sz="1800"/>
              <a:t>A salt crystal is shown dissolving in water. As sodium and chloride ions leave the crystal, the noncovalent interaction between these ions and the dipolar water molecules produces a hydration shell around each ion. The energy released in this interaction helps overcome the charge–charge interactions stabilizing the crystal.</a:t>
            </a:r>
          </a:p>
        </p:txBody>
      </p:sp>
    </p:spTree>
    <p:extLst>
      <p:ext uri="{BB962C8B-B14F-4D97-AF65-F5344CB8AC3E}">
        <p14:creationId xmlns:p14="http://schemas.microsoft.com/office/powerpoint/2010/main" val="26301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55576" y="44624"/>
            <a:ext cx="7620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en-US" b="1" smtClean="0">
                <a:ea typeface="ＭＳ Ｐゴシック" pitchFamily="1" charset="-128"/>
              </a:rPr>
              <a:t>The Role of Water in Biological Processes</a:t>
            </a: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869876" y="1700808"/>
            <a:ext cx="73914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1800" b="1" i="1" dirty="0"/>
              <a:t>Nonpolar</a:t>
            </a:r>
            <a:r>
              <a:rPr lang="en-US" altLang="en-US" sz="1800" dirty="0"/>
              <a:t> substances like hydrocarbons, are </a:t>
            </a:r>
            <a:r>
              <a:rPr lang="en-US" altLang="en-US" sz="1800" b="1" i="1" dirty="0"/>
              <a:t>nonionic</a:t>
            </a:r>
            <a:r>
              <a:rPr lang="en-US" altLang="en-US" sz="1800" dirty="0"/>
              <a:t> and </a:t>
            </a:r>
            <a:r>
              <a:rPr lang="en-US" altLang="en-US" sz="1800" b="1" i="1" dirty="0"/>
              <a:t>cannot</a:t>
            </a:r>
          </a:p>
          <a:p>
            <a:pPr eaLnBrk="1" hangingPunct="1"/>
            <a:r>
              <a:rPr lang="en-US" altLang="en-US" sz="1800" b="1" i="1" dirty="0"/>
              <a:t>	form hydrogen bonds</a:t>
            </a:r>
            <a:r>
              <a:rPr lang="en-US" altLang="en-US" sz="1800" dirty="0"/>
              <a:t>, show only limited solubility in water.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Such nonpolar molecules are called </a:t>
            </a:r>
            <a:r>
              <a:rPr lang="en-US" altLang="en-US" sz="1800" b="1" i="1" dirty="0"/>
              <a:t>hydrophobic</a:t>
            </a:r>
            <a:r>
              <a:rPr lang="en-US" altLang="en-US" sz="1800" dirty="0"/>
              <a:t>, or “water fearing.”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We can also call them </a:t>
            </a:r>
            <a:r>
              <a:rPr lang="en-US" altLang="en-US" sz="1800" b="1" i="1" dirty="0"/>
              <a:t>lipophilic</a:t>
            </a:r>
            <a:r>
              <a:rPr lang="en-US" altLang="en-US" sz="1800" dirty="0"/>
              <a:t>, or “fat loving.”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When hydrophobic molecules do dissolve, they are not surrounded by hydration shells, rather the regular water lattice forms ice-like </a:t>
            </a:r>
            <a:r>
              <a:rPr lang="en-US" altLang="en-US" sz="1800" b="1" i="1" dirty="0"/>
              <a:t>clathrate structures</a:t>
            </a:r>
            <a:r>
              <a:rPr lang="en-US" altLang="en-US" sz="1800" b="1" dirty="0"/>
              <a:t>, or “cages,” about the nonpolar molecules</a:t>
            </a:r>
            <a:r>
              <a:rPr lang="en-US" altLang="en-US" sz="1800" b="1" dirty="0" smtClean="0"/>
              <a:t>.</a:t>
            </a:r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0945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71600" y="404664"/>
            <a:ext cx="7620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en-US" b="1" dirty="0" smtClean="0">
                <a:ea typeface="ＭＳ Ｐゴシック" pitchFamily="1" charset="-128"/>
              </a:rPr>
              <a:t>The Role of Water in Biological Processes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28600" y="2286000"/>
            <a:ext cx="4038600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altLang="en-US" sz="1800" b="1"/>
              <a:t>One unit of clathrate structure surrounding a hydrophobic molecule (yellow). </a:t>
            </a:r>
          </a:p>
          <a:p>
            <a:pPr eaLnBrk="1" hangingPunct="1"/>
            <a:endParaRPr lang="en-US" altLang="en-US" sz="1800" b="1"/>
          </a:p>
          <a:p>
            <a:pPr eaLnBrk="1" hangingPunct="1"/>
            <a:r>
              <a:rPr lang="en-US" altLang="en-US" sz="1800"/>
              <a:t>Oxygen atoms are shown in red. Hydrogens are shown for one pentagon of oxygens. 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The ordered structure may extend considerably further into the surrounding water.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16" y="2132856"/>
            <a:ext cx="4271963" cy="396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9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14578" y="404664"/>
            <a:ext cx="7620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en-US" b="1" smtClean="0">
                <a:ea typeface="ＭＳ Ｐゴシック" pitchFamily="1" charset="-128"/>
              </a:rPr>
              <a:t>The Role of Water in Biological Processes</a:t>
            </a: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555776" y="2327906"/>
            <a:ext cx="62484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An important class of molecules are those that exhibit both hydrophilic and hydrophobic properties simultaneously.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Such </a:t>
            </a:r>
            <a:r>
              <a:rPr lang="en-US" altLang="en-US" sz="1800" b="1" i="1" dirty="0"/>
              <a:t>amphipathic</a:t>
            </a:r>
            <a:r>
              <a:rPr lang="en-US" altLang="en-US" sz="1800" b="1" dirty="0"/>
              <a:t> </a:t>
            </a:r>
            <a:r>
              <a:rPr lang="en-US" altLang="en-US" sz="1800" dirty="0"/>
              <a:t>substances</a:t>
            </a:r>
            <a:r>
              <a:rPr lang="en-US" altLang="en-US" sz="1800" b="1" dirty="0"/>
              <a:t> </a:t>
            </a:r>
            <a:r>
              <a:rPr lang="en-US" altLang="en-US" sz="1800" dirty="0"/>
              <a:t>include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 dirty="0"/>
          </a:p>
          <a:p>
            <a:pPr lvl="1" eaLnBrk="1" hangingPunct="1">
              <a:buFont typeface="Courier New" pitchFamily="1" charset="0"/>
              <a:buChar char="o"/>
            </a:pPr>
            <a:r>
              <a:rPr lang="en-US" altLang="en-US" sz="1800" dirty="0"/>
              <a:t>Fatty acids</a:t>
            </a:r>
          </a:p>
          <a:p>
            <a:pPr lvl="1" eaLnBrk="1" hangingPunct="1">
              <a:buFont typeface="Courier New" pitchFamily="1" charset="0"/>
              <a:buChar char="o"/>
            </a:pPr>
            <a:r>
              <a:rPr lang="en-US" altLang="en-US" sz="1800" dirty="0"/>
              <a:t>Lipids</a:t>
            </a:r>
          </a:p>
          <a:p>
            <a:pPr lvl="1" eaLnBrk="1" hangingPunct="1">
              <a:buFont typeface="Courier New" pitchFamily="1" charset="0"/>
              <a:buChar char="o"/>
            </a:pPr>
            <a:r>
              <a:rPr lang="en-US" altLang="en-US" sz="1800" dirty="0"/>
              <a:t>Detergents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The amphipathic molecules are characterized by a </a:t>
            </a:r>
            <a:r>
              <a:rPr lang="en-US" altLang="en-US" sz="1800" b="1" i="1" dirty="0"/>
              <a:t>polar “head” group</a:t>
            </a:r>
            <a:r>
              <a:rPr lang="en-US" altLang="en-US" sz="1800" dirty="0"/>
              <a:t> coupled to a </a:t>
            </a:r>
            <a:r>
              <a:rPr lang="en-US" altLang="en-US" sz="1800" b="1" i="1" dirty="0"/>
              <a:t>hydrophobic “tail”</a:t>
            </a:r>
            <a:r>
              <a:rPr lang="en-US" altLang="en-US" sz="1800" dirty="0"/>
              <a:t>—usually a hydrocarbon.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76" y="2785106"/>
            <a:ext cx="22066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836712"/>
            <a:ext cx="5943600" cy="588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" y="7528"/>
            <a:ext cx="52197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82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188640"/>
            <a:ext cx="9036496" cy="63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052736"/>
            <a:ext cx="34099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88" y="2336304"/>
            <a:ext cx="42576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81" y="2402979"/>
            <a:ext cx="3409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0995" y="1791568"/>
            <a:ext cx="889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Where</a:t>
            </a:r>
            <a:endParaRPr lang="en-US" sz="2000" dirty="0" smtClean="0"/>
          </a:p>
        </p:txBody>
      </p:sp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4" y="2969431"/>
            <a:ext cx="8816971" cy="106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8382248" y="3329471"/>
            <a:ext cx="4666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0809" y="3617503"/>
            <a:ext cx="5905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298087"/>
            <a:ext cx="4464496" cy="24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2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4" y="1124744"/>
            <a:ext cx="8748464" cy="16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4722"/>
            <a:ext cx="67818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02" y="162347"/>
            <a:ext cx="1028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6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232353" cy="93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6229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6" y="576757"/>
            <a:ext cx="23622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686" y="588690"/>
            <a:ext cx="17145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3783360" cy="374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46958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73628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1" y="1628800"/>
            <a:ext cx="8749432" cy="69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420888"/>
            <a:ext cx="30289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62484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2" y="4783035"/>
            <a:ext cx="9026928" cy="40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6" y="5223792"/>
            <a:ext cx="7408810" cy="31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7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403"/>
            <a:ext cx="9144000" cy="48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6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66675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4219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87" y="692696"/>
            <a:ext cx="12573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" y="1628800"/>
            <a:ext cx="69056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" y="2060848"/>
            <a:ext cx="77438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" y="2479948"/>
            <a:ext cx="59817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3" y="3573016"/>
            <a:ext cx="8757667" cy="149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87" y="5077607"/>
            <a:ext cx="17240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3" y="584775"/>
            <a:ext cx="638175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467" y="0"/>
            <a:ext cx="1104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Steps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048712" y="3113603"/>
                <a:ext cx="163525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1</m:t>
                      </m:r>
                      <m:r>
                        <a:rPr lang="en-US" altLang="zh-CN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/>
                        </a:rPr>
                        <m:t>fs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−15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 </m:t>
                      </m:r>
                      <m:r>
                        <a:rPr lang="en-US" altLang="zh-CN" b="0" i="1" smtClean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712" y="3113603"/>
                <a:ext cx="1635256" cy="3724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31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md simu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93303"/>
            <a:ext cx="596593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d simu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1610442"/>
            <a:ext cx="2631841" cy="2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73939"/>
            <a:ext cx="3379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Basic Computation</a:t>
            </a:r>
            <a:endParaRPr lang="zh-CN" altLang="en-US" sz="3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628459" cy="97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20" y="2060848"/>
            <a:ext cx="56102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41137"/>
            <a:ext cx="8845015" cy="70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48584"/>
            <a:ext cx="8593818" cy="218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6738" y="6234340"/>
            <a:ext cx="444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In some context, we use         instead of         .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88024" y="62370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𝒒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6237080"/>
                <a:ext cx="377026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28184" y="6223020"/>
                <a:ext cx="360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𝒓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6223020"/>
                <a:ext cx="360996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33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79348"/>
            <a:ext cx="657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The fundamental reason is that the system is a Hamiltonian system</a:t>
            </a:r>
            <a:endParaRPr lang="zh-CN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622767" cy="435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23779" y="5733256"/>
                <a:ext cx="1306062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79" y="5733256"/>
                <a:ext cx="1306062" cy="6656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6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15" y="188640"/>
            <a:ext cx="8535888" cy="121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95736" y="1628800"/>
                <a:ext cx="1306062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1628800"/>
                <a:ext cx="1306062" cy="6656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49484" y="2564903"/>
                <a:ext cx="182370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𝒑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r>
                        <a:rPr lang="en-US" altLang="zh-CN" b="1" i="1" smtClean="0">
                          <a:latin typeface="Cambria Math"/>
                        </a:rPr>
                        <m:t>𝒗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484" y="2564903"/>
                <a:ext cx="1823704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66996" y="3501008"/>
                <a:ext cx="1646476" cy="694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96" y="3501008"/>
                <a:ext cx="1646476" cy="6948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00008" y="4381731"/>
                <a:ext cx="1180451" cy="66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𝑭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008" y="4381731"/>
                <a:ext cx="1180451" cy="6657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00008" y="5277941"/>
                <a:ext cx="1315680" cy="66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008" y="5277941"/>
                <a:ext cx="1315680" cy="6657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0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32656"/>
            <a:ext cx="8728847" cy="39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99792" y="4365104"/>
                <a:ext cx="3290709" cy="77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/>
                        </a:rPr>
                        <m:t>θ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365104"/>
                <a:ext cx="3290709" cy="7702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02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091"/>
            <a:ext cx="9144000" cy="62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ChangeArrowheads="1"/>
          </p:cNvSpPr>
          <p:nvPr/>
        </p:nvSpPr>
        <p:spPr bwMode="auto">
          <a:xfrm>
            <a:off x="457200" y="1676400"/>
            <a:ext cx="84582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Aft>
                <a:spcPct val="0"/>
              </a:spcAft>
            </a:pPr>
            <a:r>
              <a:rPr lang="en-US" altLang="en-US" smtClean="0">
                <a:solidFill>
                  <a:srgbClr val="FFFFFF"/>
                </a:solidFill>
              </a:rPr>
              <a:t>Modeling the motion of a complex molecule by solving the wave functions of the various subatomic particles would be accurate…</a:t>
            </a:r>
          </a:p>
          <a:p>
            <a:pPr eaLnBrk="1" fontAlgn="base" hangingPunct="1"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  <a:p>
            <a:pPr eaLnBrk="1" fontAlgn="base" hangingPunct="1"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  <a:p>
            <a:pPr eaLnBrk="1" fontAlgn="base" hangingPunct="1"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  <a:p>
            <a:pPr eaLnBrk="1" fontAlgn="base" hangingPunct="1">
              <a:spcAft>
                <a:spcPct val="0"/>
              </a:spcAft>
            </a:pPr>
            <a:r>
              <a:rPr lang="en-US" altLang="en-US" smtClean="0">
                <a:solidFill>
                  <a:srgbClr val="FFFFFF"/>
                </a:solidFill>
              </a:rPr>
              <a:t>But it would also be </a:t>
            </a:r>
            <a:r>
              <a:rPr lang="en-US" altLang="en-US" b="1" i="1" smtClean="0">
                <a:solidFill>
                  <a:srgbClr val="FFFFFF"/>
                </a:solidFill>
              </a:rPr>
              <a:t>very</a:t>
            </a:r>
            <a:r>
              <a:rPr lang="en-US" altLang="en-US" smtClean="0">
                <a:solidFill>
                  <a:srgbClr val="FFFFFF"/>
                </a:solidFill>
              </a:rPr>
              <a:t> hard to program and take more computing power than anyone has!</a:t>
            </a:r>
          </a:p>
          <a:p>
            <a:pPr eaLnBrk="1" fontAlgn="base" hangingPunct="1">
              <a:spcAft>
                <a:spcPct val="0"/>
              </a:spcAft>
              <a:buFontTx/>
              <a:buNone/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58200" cy="1096962"/>
          </a:xfrm>
        </p:spPr>
        <p:txBody>
          <a:bodyPr/>
          <a:lstStyle/>
          <a:p>
            <a:pPr eaLnBrk="1" hangingPunct="1"/>
            <a:r>
              <a:rPr lang="en-US" altLang="en-US" smtClean="0"/>
              <a:t>Why Not Quantum Mechanics?</a:t>
            </a:r>
          </a:p>
        </p:txBody>
      </p:sp>
      <p:graphicFrame>
        <p:nvGraphicFramePr>
          <p:cNvPr id="819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838200" y="3505200"/>
          <a:ext cx="7772400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Equation" r:id="rId3" imgW="2762202" imgH="409511" progId="Equation.3">
                  <p:embed/>
                </p:oleObj>
              </mc:Choice>
              <mc:Fallback>
                <p:oleObj name="Equation" r:id="rId3" imgW="2762202" imgH="40951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505200"/>
                        <a:ext cx="7772400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Classical Mechanics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001000" cy="4221163"/>
          </a:xfrm>
        </p:spPr>
        <p:txBody>
          <a:bodyPr/>
          <a:lstStyle/>
          <a:p>
            <a:pPr eaLnBrk="1" hangingPunct="1"/>
            <a:r>
              <a:rPr lang="en-US" altLang="en-US" smtClean="0"/>
              <a:t>Instead of using Quantum mechanics, we can use classical Newtonian mechanics to model our system.</a:t>
            </a:r>
          </a:p>
          <a:p>
            <a:pPr eaLnBrk="1" hangingPunct="1"/>
            <a:r>
              <a:rPr lang="en-US" altLang="en-US" smtClean="0"/>
              <a:t>This is a simplification of what is actually going on, and is therefore less accurate.</a:t>
            </a:r>
          </a:p>
          <a:p>
            <a:pPr eaLnBrk="1" hangingPunct="1"/>
            <a:r>
              <a:rPr lang="en-US" altLang="en-US" smtClean="0"/>
              <a:t>To alleviate this problem, we use numbers derived from QM for the constants in our classical equations. 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Molecular Modeling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3058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mtClean="0"/>
              <a:t>For each atom in every molecule, we need:</a:t>
            </a:r>
          </a:p>
          <a:p>
            <a:pPr eaLnBrk="1" hangingPunct="1"/>
            <a:r>
              <a:rPr lang="en-US" altLang="en-US" smtClean="0"/>
              <a:t>Position (</a:t>
            </a:r>
            <a:r>
              <a:rPr lang="en-US" altLang="en-US" i="1" smtClean="0">
                <a:latin typeface="Times New Roman" pitchFamily="18" charset="0"/>
              </a:rPr>
              <a:t>r</a:t>
            </a:r>
            <a:r>
              <a:rPr lang="en-US" altLang="en-US" smtClean="0"/>
              <a:t>)</a:t>
            </a:r>
          </a:p>
          <a:p>
            <a:pPr eaLnBrk="1" hangingPunct="1"/>
            <a:r>
              <a:rPr lang="en-US" altLang="en-US" smtClean="0"/>
              <a:t>Momentum (</a:t>
            </a:r>
            <a:r>
              <a:rPr lang="en-US" altLang="en-US" i="1" smtClean="0">
                <a:latin typeface="Times New Roman" pitchFamily="18" charset="0"/>
              </a:rPr>
              <a:t>m + v</a:t>
            </a:r>
            <a:r>
              <a:rPr lang="en-US" altLang="en-US" smtClean="0"/>
              <a:t>)</a:t>
            </a:r>
          </a:p>
          <a:p>
            <a:pPr eaLnBrk="1" hangingPunct="1"/>
            <a:r>
              <a:rPr lang="en-US" altLang="en-US" smtClean="0"/>
              <a:t>Charge (</a:t>
            </a:r>
            <a:r>
              <a:rPr lang="en-US" altLang="en-US" i="1" smtClean="0">
                <a:latin typeface="Times New Roman" pitchFamily="18" charset="0"/>
              </a:rPr>
              <a:t>q</a:t>
            </a:r>
            <a:r>
              <a:rPr lang="en-US" altLang="en-US" smtClean="0"/>
              <a:t>)</a:t>
            </a:r>
          </a:p>
          <a:p>
            <a:pPr eaLnBrk="1" hangingPunct="1"/>
            <a:r>
              <a:rPr lang="en-US" altLang="en-US" smtClean="0"/>
              <a:t>Bond information (which atoms, bond angles, etc.)</a:t>
            </a:r>
          </a:p>
          <a:p>
            <a:pPr eaLnBrk="1" hangingPunct="1">
              <a:buFontTx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5329" y="1272073"/>
            <a:ext cx="379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Covalent Interactions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2655" y="4576772"/>
            <a:ext cx="446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Noncovalent Interactions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03848" y="260648"/>
            <a:ext cx="272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Interactions</a:t>
            </a:r>
            <a:endParaRPr lang="en-US" sz="4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98" y="3373008"/>
            <a:ext cx="68008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06" y="3809412"/>
            <a:ext cx="8096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286398" y="1988840"/>
            <a:ext cx="65572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/>
              <a:t>The </a:t>
            </a:r>
            <a:r>
              <a:rPr lang="en-US" altLang="en-US" sz="2000" b="1" i="1" dirty="0"/>
              <a:t>macromolecules</a:t>
            </a:r>
            <a:r>
              <a:rPr lang="en-US" altLang="en-US" sz="2000" dirty="0"/>
              <a:t> that participate in the structural and functional matrix of life are immense structures held together by strong, </a:t>
            </a:r>
            <a:r>
              <a:rPr lang="en-US" altLang="en-US" sz="2000" b="1" i="1" dirty="0"/>
              <a:t>covalent bonds</a:t>
            </a:r>
            <a:r>
              <a:rPr lang="en-US" altLang="en-US" sz="2000" dirty="0"/>
              <a:t>.</a:t>
            </a:r>
          </a:p>
        </p:txBody>
      </p:sp>
      <p:sp>
        <p:nvSpPr>
          <p:cNvPr id="6" name="矩形 5"/>
          <p:cNvSpPr/>
          <p:nvPr/>
        </p:nvSpPr>
        <p:spPr>
          <a:xfrm>
            <a:off x="1358406" y="5271867"/>
            <a:ext cx="6728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/>
              <a:t>Noncovalent interactions are critically important determinants of biomolecular structure, stability, and function.</a:t>
            </a:r>
          </a:p>
        </p:txBody>
      </p:sp>
    </p:spTree>
    <p:extLst>
      <p:ext uri="{BB962C8B-B14F-4D97-AF65-F5344CB8AC3E}">
        <p14:creationId xmlns:p14="http://schemas.microsoft.com/office/powerpoint/2010/main" val="25990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023" y="138634"/>
            <a:ext cx="6858000" cy="424731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r>
              <a:rPr lang="en-US" altLang="en-US" sz="1800" b="1" u="sng" dirty="0"/>
              <a:t>Consider proteins</a:t>
            </a:r>
            <a:r>
              <a:rPr lang="en-US" altLang="en-US" sz="1800" b="1" dirty="0"/>
              <a:t>:</a:t>
            </a:r>
          </a:p>
          <a:p>
            <a:pPr eaLnBrk="1" hangingPunct="1"/>
            <a:endParaRPr lang="en-US" altLang="en-US" sz="180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 Proteins are polymers of amino acids.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 The amino acids are held together by strong covalent amide (peptide) bonds</a:t>
            </a:r>
            <a:r>
              <a:rPr lang="en-US" altLang="en-US" sz="1800" dirty="0" smtClean="0"/>
              <a:t>.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 dirty="0"/>
          </a:p>
          <a:p>
            <a:pPr eaLnBrk="1" hangingPunct="1">
              <a:buFont typeface="Arial" charset="0"/>
              <a:buChar char="•"/>
            </a:pPr>
            <a:endParaRPr lang="en-US" altLang="en-US" sz="1800" dirty="0" smtClean="0"/>
          </a:p>
          <a:p>
            <a:pPr eaLnBrk="1" hangingPunct="1"/>
            <a:endParaRPr lang="en-US" altLang="en-US" sz="1800" dirty="0"/>
          </a:p>
          <a:p>
            <a:pPr eaLnBrk="1" hangingPunct="1"/>
            <a:endParaRPr lang="en-US" altLang="en-US" sz="1800" dirty="0" smtClean="0"/>
          </a:p>
          <a:p>
            <a:pPr eaLnBrk="1" hangingPunct="1"/>
            <a:endParaRPr lang="en-US" altLang="en-US" sz="1800" dirty="0" smtClean="0"/>
          </a:p>
          <a:p>
            <a:pPr eaLnBrk="1" hangingPunct="1"/>
            <a:endParaRPr lang="en-US" altLang="en-US" sz="1800" dirty="0"/>
          </a:p>
          <a:p>
            <a:pPr eaLnBrk="1" hangingPunct="1">
              <a:buFont typeface="Arial" charset="0"/>
              <a:buChar char="•"/>
            </a:pPr>
            <a:endParaRPr lang="en-US" altLang="en-US" sz="1800" dirty="0"/>
          </a:p>
          <a:p>
            <a:pPr eaLnBrk="1" hangingPunct="1">
              <a:buFont typeface="Arial" charset="0"/>
              <a:buChar char="•"/>
            </a:pPr>
            <a:r>
              <a:rPr lang="en-US" altLang="en-US" sz="1800" dirty="0"/>
              <a:t> The 3-D structure, and hence function of proteins are determined by a large number of noncovalent interactions.</a:t>
            </a:r>
          </a:p>
        </p:txBody>
      </p:sp>
      <p:sp>
        <p:nvSpPr>
          <p:cNvPr id="3" name="AutoShape 2" descr="Image result for pept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866826"/>
            <a:ext cx="2590800" cy="1762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32656"/>
            <a:ext cx="2448272" cy="8798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509120"/>
            <a:ext cx="4710583" cy="1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969</Words>
  <Application>Microsoft Office PowerPoint</Application>
  <PresentationFormat>全屏显示(4:3)</PresentationFormat>
  <Paragraphs>141</Paragraphs>
  <Slides>36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Office 主题​​</vt:lpstr>
      <vt:lpstr>Default Design</vt:lpstr>
      <vt:lpstr>1_Default Design</vt:lpstr>
      <vt:lpstr>2_Default Design</vt:lpstr>
      <vt:lpstr>3_Default Design</vt:lpstr>
      <vt:lpstr>Equation</vt:lpstr>
      <vt:lpstr>PowerPoint 演示文稿</vt:lpstr>
      <vt:lpstr>Molecular  Dynamics  Simulation (a brief introduction)</vt:lpstr>
      <vt:lpstr>PowerPoint 演示文稿</vt:lpstr>
      <vt:lpstr>PowerPoint 演示文稿</vt:lpstr>
      <vt:lpstr>Why Not Quantum Mechanics?</vt:lpstr>
      <vt:lpstr>Classical Mechanics</vt:lpstr>
      <vt:lpstr>Molecular Modeling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GW</dc:creator>
  <cp:lastModifiedBy>GW</cp:lastModifiedBy>
  <cp:revision>275</cp:revision>
  <dcterms:created xsi:type="dcterms:W3CDTF">2016-09-25T01:57:18Z</dcterms:created>
  <dcterms:modified xsi:type="dcterms:W3CDTF">2018-09-06T11:23:54Z</dcterms:modified>
</cp:coreProperties>
</file>